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17"/>
  </p:notesMasterIdLst>
  <p:handoutMasterIdLst>
    <p:handoutMasterId r:id="rId18"/>
  </p:handoutMasterIdLst>
  <p:sldIdLst>
    <p:sldId id="422" r:id="rId2"/>
    <p:sldId id="456" r:id="rId3"/>
    <p:sldId id="483" r:id="rId4"/>
    <p:sldId id="463" r:id="rId5"/>
    <p:sldId id="433" r:id="rId6"/>
    <p:sldId id="434" r:id="rId7"/>
    <p:sldId id="435" r:id="rId8"/>
    <p:sldId id="437" r:id="rId9"/>
    <p:sldId id="438" r:id="rId10"/>
    <p:sldId id="429" r:id="rId11"/>
    <p:sldId id="436" r:id="rId12"/>
    <p:sldId id="431" r:id="rId13"/>
    <p:sldId id="430" r:id="rId14"/>
    <p:sldId id="443" r:id="rId15"/>
    <p:sldId id="411" r:id="rId16"/>
  </p:sldIdLst>
  <p:sldSz cx="12192000" cy="6858000"/>
  <p:notesSz cx="6858000" cy="9144000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422"/>
            <p14:sldId id="456"/>
            <p14:sldId id="483"/>
            <p14:sldId id="463"/>
            <p14:sldId id="433"/>
            <p14:sldId id="434"/>
            <p14:sldId id="435"/>
            <p14:sldId id="437"/>
            <p14:sldId id="438"/>
            <p14:sldId id="429"/>
            <p14:sldId id="436"/>
            <p14:sldId id="431"/>
            <p14:sldId id="430"/>
            <p14:sldId id="443"/>
            <p14:sldId id="4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  <p:cmAuthor id="2" name="estefania ruiz arenaza" initials="era" lastIdx="10" clrIdx="2">
    <p:extLst>
      <p:ext uri="{19B8F6BF-5375-455C-9EA6-DF929625EA0E}">
        <p15:presenceInfo xmlns:p15="http://schemas.microsoft.com/office/powerpoint/2012/main" userId="ffc9582043c856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695"/>
    <a:srgbClr val="DF6752"/>
    <a:srgbClr val="9DB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5274" autoAdjust="0"/>
  </p:normalViewPr>
  <p:slideViewPr>
    <p:cSldViewPr snapToGrid="0" snapToObjects="1">
      <p:cViewPr varScale="1">
        <p:scale>
          <a:sx n="87" d="100"/>
          <a:sy n="87" d="100"/>
        </p:scale>
        <p:origin x="523" y="58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9.3433343616411799E-2"/>
          <c:y val="7.5422823550615276E-2"/>
          <c:w val="0.85382116257547047"/>
          <c:h val="0.74330522385034414"/>
        </c:manualLayout>
      </c:layout>
      <c:scatterChart>
        <c:scatterStyle val="lineMarker"/>
        <c:varyColors val="0"/>
        <c:ser>
          <c:idx val="0"/>
          <c:order val="0"/>
          <c:tx>
            <c:v>Coil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Sheet1!$B$4:$B$34</c:f>
              <c:numCache>
                <c:formatCode>General</c:formatCode>
                <c:ptCount val="31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  <c:pt idx="17">
                  <c:v>34</c:v>
                </c:pt>
                <c:pt idx="18">
                  <c:v>36</c:v>
                </c:pt>
                <c:pt idx="19">
                  <c:v>38</c:v>
                </c:pt>
                <c:pt idx="20">
                  <c:v>40</c:v>
                </c:pt>
                <c:pt idx="21">
                  <c:v>42</c:v>
                </c:pt>
                <c:pt idx="22">
                  <c:v>44</c:v>
                </c:pt>
                <c:pt idx="23">
                  <c:v>46</c:v>
                </c:pt>
                <c:pt idx="24">
                  <c:v>48</c:v>
                </c:pt>
                <c:pt idx="25">
                  <c:v>50</c:v>
                </c:pt>
                <c:pt idx="26">
                  <c:v>52</c:v>
                </c:pt>
                <c:pt idx="27">
                  <c:v>54</c:v>
                </c:pt>
                <c:pt idx="28">
                  <c:v>56</c:v>
                </c:pt>
                <c:pt idx="29">
                  <c:v>58</c:v>
                </c:pt>
                <c:pt idx="30">
                  <c:v>60</c:v>
                </c:pt>
              </c:numCache>
            </c:numRef>
          </c:xVal>
          <c:yVal>
            <c:numRef>
              <c:f>Sheet1!$E$4:$E$34</c:f>
              <c:numCache>
                <c:formatCode>General</c:formatCode>
                <c:ptCount val="31"/>
                <c:pt idx="0">
                  <c:v>18.2</c:v>
                </c:pt>
                <c:pt idx="1">
                  <c:v>20.200000000000003</c:v>
                </c:pt>
                <c:pt idx="2">
                  <c:v>28.299999999999997</c:v>
                </c:pt>
                <c:pt idx="3">
                  <c:v>35.9</c:v>
                </c:pt>
                <c:pt idx="4">
                  <c:v>42.8</c:v>
                </c:pt>
                <c:pt idx="5">
                  <c:v>47.099999999999994</c:v>
                </c:pt>
                <c:pt idx="6">
                  <c:v>53</c:v>
                </c:pt>
                <c:pt idx="7">
                  <c:v>57.599999999999994</c:v>
                </c:pt>
                <c:pt idx="8">
                  <c:v>62.3</c:v>
                </c:pt>
                <c:pt idx="9">
                  <c:v>66.5</c:v>
                </c:pt>
                <c:pt idx="10">
                  <c:v>70.2</c:v>
                </c:pt>
                <c:pt idx="11">
                  <c:v>74.2</c:v>
                </c:pt>
                <c:pt idx="12">
                  <c:v>76.599999999999994</c:v>
                </c:pt>
                <c:pt idx="13">
                  <c:v>78.8</c:v>
                </c:pt>
                <c:pt idx="14">
                  <c:v>81</c:v>
                </c:pt>
                <c:pt idx="15">
                  <c:v>83</c:v>
                </c:pt>
                <c:pt idx="16">
                  <c:v>86</c:v>
                </c:pt>
                <c:pt idx="17">
                  <c:v>88</c:v>
                </c:pt>
                <c:pt idx="18">
                  <c:v>90</c:v>
                </c:pt>
                <c:pt idx="19">
                  <c:v>93</c:v>
                </c:pt>
                <c:pt idx="20">
                  <c:v>94</c:v>
                </c:pt>
                <c:pt idx="21">
                  <c:v>95</c:v>
                </c:pt>
                <c:pt idx="22">
                  <c:v>98</c:v>
                </c:pt>
                <c:pt idx="23">
                  <c:v>98</c:v>
                </c:pt>
                <c:pt idx="24">
                  <c:v>99</c:v>
                </c:pt>
                <c:pt idx="25">
                  <c:v>102</c:v>
                </c:pt>
                <c:pt idx="26">
                  <c:v>104</c:v>
                </c:pt>
                <c:pt idx="27">
                  <c:v>104</c:v>
                </c:pt>
                <c:pt idx="28">
                  <c:v>104</c:v>
                </c:pt>
                <c:pt idx="29">
                  <c:v>104</c:v>
                </c:pt>
                <c:pt idx="30">
                  <c:v>104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43B-4362-9B47-1DBA27451893}"/>
            </c:ext>
          </c:extLst>
        </c:ser>
        <c:ser>
          <c:idx val="1"/>
          <c:order val="1"/>
          <c:tx>
            <c:v>Heat sink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Sheet1!$B$4:$B$34</c:f>
              <c:numCache>
                <c:formatCode>General</c:formatCode>
                <c:ptCount val="31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  <c:pt idx="17">
                  <c:v>34</c:v>
                </c:pt>
                <c:pt idx="18">
                  <c:v>36</c:v>
                </c:pt>
                <c:pt idx="19">
                  <c:v>38</c:v>
                </c:pt>
                <c:pt idx="20">
                  <c:v>40</c:v>
                </c:pt>
                <c:pt idx="21">
                  <c:v>42</c:v>
                </c:pt>
                <c:pt idx="22">
                  <c:v>44</c:v>
                </c:pt>
                <c:pt idx="23">
                  <c:v>46</c:v>
                </c:pt>
                <c:pt idx="24">
                  <c:v>48</c:v>
                </c:pt>
                <c:pt idx="25">
                  <c:v>50</c:v>
                </c:pt>
                <c:pt idx="26">
                  <c:v>52</c:v>
                </c:pt>
                <c:pt idx="27">
                  <c:v>54</c:v>
                </c:pt>
                <c:pt idx="28">
                  <c:v>56</c:v>
                </c:pt>
                <c:pt idx="29">
                  <c:v>58</c:v>
                </c:pt>
                <c:pt idx="30">
                  <c:v>60</c:v>
                </c:pt>
              </c:numCache>
            </c:numRef>
          </c:xVal>
          <c:yVal>
            <c:numRef>
              <c:f>Sheet1!$F$4:$F$34</c:f>
              <c:numCache>
                <c:formatCode>General</c:formatCode>
                <c:ptCount val="31"/>
                <c:pt idx="0">
                  <c:v>18.2</c:v>
                </c:pt>
                <c:pt idx="1">
                  <c:v>20</c:v>
                </c:pt>
                <c:pt idx="2">
                  <c:v>24.299999999999997</c:v>
                </c:pt>
                <c:pt idx="3">
                  <c:v>31.9</c:v>
                </c:pt>
                <c:pt idx="4">
                  <c:v>40.299999999999997</c:v>
                </c:pt>
                <c:pt idx="5">
                  <c:v>46.3</c:v>
                </c:pt>
                <c:pt idx="6">
                  <c:v>52.2</c:v>
                </c:pt>
                <c:pt idx="7">
                  <c:v>56.099999999999994</c:v>
                </c:pt>
                <c:pt idx="8">
                  <c:v>60.8</c:v>
                </c:pt>
                <c:pt idx="9">
                  <c:v>64.099999999999994</c:v>
                </c:pt>
                <c:pt idx="10">
                  <c:v>66.8</c:v>
                </c:pt>
                <c:pt idx="11">
                  <c:v>70</c:v>
                </c:pt>
                <c:pt idx="12">
                  <c:v>70.7</c:v>
                </c:pt>
                <c:pt idx="13">
                  <c:v>72.599999999999994</c:v>
                </c:pt>
                <c:pt idx="14">
                  <c:v>74.099999999999994</c:v>
                </c:pt>
                <c:pt idx="15">
                  <c:v>74.8</c:v>
                </c:pt>
                <c:pt idx="16">
                  <c:v>76.599999999999994</c:v>
                </c:pt>
                <c:pt idx="17">
                  <c:v>76.599999999999994</c:v>
                </c:pt>
                <c:pt idx="18">
                  <c:v>77.7</c:v>
                </c:pt>
                <c:pt idx="19">
                  <c:v>78.400000000000006</c:v>
                </c:pt>
                <c:pt idx="20">
                  <c:v>78.900000000000006</c:v>
                </c:pt>
                <c:pt idx="21">
                  <c:v>79.599999999999994</c:v>
                </c:pt>
                <c:pt idx="22">
                  <c:v>79.599999999999994</c:v>
                </c:pt>
                <c:pt idx="23">
                  <c:v>80</c:v>
                </c:pt>
                <c:pt idx="24">
                  <c:v>81</c:v>
                </c:pt>
                <c:pt idx="25">
                  <c:v>81</c:v>
                </c:pt>
                <c:pt idx="26">
                  <c:v>81</c:v>
                </c:pt>
                <c:pt idx="27">
                  <c:v>81</c:v>
                </c:pt>
                <c:pt idx="28">
                  <c:v>81</c:v>
                </c:pt>
                <c:pt idx="29">
                  <c:v>81</c:v>
                </c:pt>
                <c:pt idx="30">
                  <c:v>81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43B-4362-9B47-1DBA274518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10976367"/>
        <c:axId val="1524423039"/>
      </c:scatterChart>
      <c:valAx>
        <c:axId val="1410976367"/>
        <c:scaling>
          <c:orientation val="minMax"/>
          <c:max val="6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524423039"/>
        <c:crosses val="autoZero"/>
        <c:crossBetween val="midCat"/>
      </c:valAx>
      <c:valAx>
        <c:axId val="15244230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Temperature [</a:t>
                </a:r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°C</a:t>
                </a:r>
                <a:r>
                  <a:rPr lang="en-US"/>
                  <a:t>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41097636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8T23:09:44.815" idx="6">
    <p:pos x="6521" y="35"/>
    <p:text>Maybe put the test setup figure here and in the next slide the pic for the RTbox and the complete PLECs model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9T01:59:25.063" idx="8">
    <p:pos x="6940" y="1672"/>
    <p:text>consider making zoom to the transient in the sudden changes to show the delay of tracking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6T18:52:03.589" idx="3">
    <p:pos x="5639" y="216"/>
    <p:text>Try to get the efficiency in boost mode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636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81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4.xml"/><Relationship Id="rId6" Type="http://schemas.openxmlformats.org/officeDocument/2006/relationships/comments" Target="../comments/comment2.xml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7.png"/><Relationship Id="rId1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45.png"/><Relationship Id="rId10" Type="http://schemas.openxmlformats.org/officeDocument/2006/relationships/image" Target="../media/image14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16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51.png"/><Relationship Id="rId10" Type="http://schemas.openxmlformats.org/officeDocument/2006/relationships/image" Target="../media/image50.png"/><Relationship Id="rId9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7" Type="http://schemas.openxmlformats.org/officeDocument/2006/relationships/image" Target="../media/image5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7" Type="http://schemas.openxmlformats.org/officeDocument/2006/relationships/image" Target="../media/image5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Test Results 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39697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10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Sudden change in irradiance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AAC291D-6BDD-4AB9-B028-2E96F6593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6" y="1592312"/>
            <a:ext cx="4126072" cy="412607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64078A1-3B31-49B7-BED9-D55F1F0B9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983" y="1502600"/>
            <a:ext cx="7015356" cy="3510154"/>
          </a:xfrm>
          <a:prstGeom prst="rect">
            <a:avLst/>
          </a:prstGeom>
        </p:spPr>
      </p:pic>
      <p:sp>
        <p:nvSpPr>
          <p:cNvPr id="14" name="Tekstfelt 12">
            <a:extLst>
              <a:ext uri="{FF2B5EF4-FFF2-40B4-BE49-F238E27FC236}">
                <a16:creationId xmlns:a16="http://schemas.microsoft.com/office/drawing/2014/main" id="{1EA0878A-3364-4A20-886C-131844DFA180}"/>
              </a:ext>
            </a:extLst>
          </p:cNvPr>
          <p:cNvSpPr txBox="1"/>
          <p:nvPr/>
        </p:nvSpPr>
        <p:spPr>
          <a:xfrm>
            <a:off x="736011" y="5692413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Simulated</a:t>
            </a:r>
            <a:r>
              <a:rPr lang="es-ES" sz="1600" dirty="0"/>
              <a:t>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1000 - 800 W/m2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 T=25ºC.</a:t>
            </a:r>
            <a:endParaRPr lang="en-US" sz="1600" dirty="0"/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5129778" y="5089060"/>
            <a:ext cx="6440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Experimental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1000 - 800 W/m2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 T=25ºC.</a:t>
            </a:r>
            <a:endParaRPr lang="en-US" sz="1600" dirty="0"/>
          </a:p>
        </p:txBody>
      </p:sp>
      <p:sp>
        <p:nvSpPr>
          <p:cNvPr id="8" name="Tekstfelt 3">
            <a:extLst>
              <a:ext uri="{FF2B5EF4-FFF2-40B4-BE49-F238E27FC236}">
                <a16:creationId xmlns:a16="http://schemas.microsoft.com/office/drawing/2014/main" id="{6A37DBFC-B1D9-47B0-9354-24C80BDB3BA8}"/>
              </a:ext>
            </a:extLst>
          </p:cNvPr>
          <p:cNvSpPr txBox="1"/>
          <p:nvPr/>
        </p:nvSpPr>
        <p:spPr>
          <a:xfrm>
            <a:off x="587374" y="1041487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5BD28B71-F15F-4EFB-9FA5-7AEA710E0952}"/>
                  </a:ext>
                </a:extLst>
              </p:cNvPr>
              <p:cNvSpPr txBox="1"/>
              <p:nvPr/>
            </p:nvSpPr>
            <p:spPr>
              <a:xfrm>
                <a:off x="6477160" y="5673835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𝟕𝟎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5BD28B71-F15F-4EFB-9FA5-7AEA710E0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160" y="5673835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27451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AE2009B3-50CF-4914-9520-29DA75F9DD53}"/>
                  </a:ext>
                </a:extLst>
              </p:cNvPr>
              <p:cNvSpPr txBox="1"/>
              <p:nvPr/>
            </p:nvSpPr>
            <p:spPr>
              <a:xfrm>
                <a:off x="9218706" y="5646327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𝟗𝟑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𝟕𝟖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AE2009B3-50CF-4914-9520-29DA75F9D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8706" y="5646327"/>
                <a:ext cx="2600857" cy="335285"/>
              </a:xfrm>
              <a:prstGeom prst="rect">
                <a:avLst/>
              </a:prstGeom>
              <a:blipFill>
                <a:blip r:embed="rId6"/>
                <a:stretch>
                  <a:fillRect b="-26786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448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11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71272" y="411927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Sudden change in temperature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12">
            <a:extLst>
              <a:ext uri="{FF2B5EF4-FFF2-40B4-BE49-F238E27FC236}">
                <a16:creationId xmlns:a16="http://schemas.microsoft.com/office/drawing/2014/main" id="{1EA0878A-3364-4A20-886C-131844DFA180}"/>
              </a:ext>
            </a:extLst>
          </p:cNvPr>
          <p:cNvSpPr txBox="1"/>
          <p:nvPr/>
        </p:nvSpPr>
        <p:spPr>
          <a:xfrm>
            <a:off x="959624" y="5898068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Simulated</a:t>
            </a:r>
            <a:r>
              <a:rPr lang="es-ES" sz="1600" dirty="0"/>
              <a:t>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25 - 15 </a:t>
            </a:r>
            <a:r>
              <a:rPr lang="es-ES" sz="1600" dirty="0" err="1"/>
              <a:t>ºC</a:t>
            </a:r>
            <a:r>
              <a:rPr lang="es-ES" sz="1600" dirty="0"/>
              <a:t>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 1000 W/m2.</a:t>
            </a:r>
            <a:endParaRPr lang="en-US" sz="1600" dirty="0"/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5213209" y="4993869"/>
            <a:ext cx="6764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Experimental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25 - 15 </a:t>
            </a:r>
            <a:r>
              <a:rPr lang="es-ES" sz="1600" dirty="0" err="1"/>
              <a:t>ºC</a:t>
            </a:r>
            <a:r>
              <a:rPr lang="es-ES" sz="1600" dirty="0"/>
              <a:t>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 1000 W/m2.</a:t>
            </a:r>
            <a:endParaRPr lang="en-US" sz="1600" dirty="0"/>
          </a:p>
        </p:txBody>
      </p:sp>
      <p:sp>
        <p:nvSpPr>
          <p:cNvPr id="8" name="Tekstfelt 3">
            <a:extLst>
              <a:ext uri="{FF2B5EF4-FFF2-40B4-BE49-F238E27FC236}">
                <a16:creationId xmlns:a16="http://schemas.microsoft.com/office/drawing/2014/main" id="{6A37DBFC-B1D9-47B0-9354-24C80BDB3BA8}"/>
              </a:ext>
            </a:extLst>
          </p:cNvPr>
          <p:cNvSpPr txBox="1"/>
          <p:nvPr/>
        </p:nvSpPr>
        <p:spPr>
          <a:xfrm>
            <a:off x="587374" y="1041487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F6C5166-B03F-48A6-BD04-47C1B7FD0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43" y="1619556"/>
            <a:ext cx="4278512" cy="427851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9B9CC89-93FB-4F41-8363-83664DB17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252" y="1525577"/>
            <a:ext cx="6764332" cy="33845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CC024B69-4B32-4CEA-9929-CFFB336E3E44}"/>
                  </a:ext>
                </a:extLst>
              </p:cNvPr>
              <p:cNvSpPr txBox="1"/>
              <p:nvPr/>
            </p:nvSpPr>
            <p:spPr>
              <a:xfrm>
                <a:off x="6529914" y="5544752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𝟗𝟎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CC024B69-4B32-4CEA-9929-CFFB336E3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914" y="5544752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27451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56F9629E-89D1-43F9-A5A1-4A1AD8032E7E}"/>
                  </a:ext>
                </a:extLst>
              </p:cNvPr>
              <p:cNvSpPr txBox="1"/>
              <p:nvPr/>
            </p:nvSpPr>
            <p:spPr>
              <a:xfrm>
                <a:off x="9376684" y="5521664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𝟗𝟖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𝟒𝟎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56F9629E-89D1-43F9-A5A1-4A1AD8032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6684" y="5521664"/>
                <a:ext cx="2600857" cy="335285"/>
              </a:xfrm>
              <a:prstGeom prst="rect">
                <a:avLst/>
              </a:prstGeom>
              <a:blipFill>
                <a:blip r:embed="rId6"/>
                <a:stretch>
                  <a:fillRect b="-25000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1975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12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Comparison simulation and experiments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a 5">
                <a:extLst>
                  <a:ext uri="{FF2B5EF4-FFF2-40B4-BE49-F238E27FC236}">
                    <a16:creationId xmlns:a16="http://schemas.microsoft.com/office/drawing/2014/main" id="{1CB97960-A7CB-46D1-B7D9-6EDE29370E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2651785"/>
                  </p:ext>
                </p:extLst>
              </p:nvPr>
            </p:nvGraphicFramePr>
            <p:xfrm>
              <a:off x="2032000" y="1288571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3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3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Simulation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Experiment</a:t>
                          </a:r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99.96%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97.72%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a 5">
                <a:extLst>
                  <a:ext uri="{FF2B5EF4-FFF2-40B4-BE49-F238E27FC236}">
                    <a16:creationId xmlns:a16="http://schemas.microsoft.com/office/drawing/2014/main" id="{1CB97960-A7CB-46D1-B7D9-6EDE29370E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2651785"/>
                  </p:ext>
                </p:extLst>
              </p:nvPr>
            </p:nvGraphicFramePr>
            <p:xfrm>
              <a:off x="2032000" y="1288571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3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3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Simulation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Experiment</a:t>
                          </a:r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2"/>
                          <a:stretch>
                            <a:fillRect l="-216" t="-98507" r="-188985" b="-101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99.96%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97.72%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2"/>
                          <a:stretch>
                            <a:fillRect l="-216" t="-218033" r="-188985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a 6">
                <a:extLst>
                  <a:ext uri="{FF2B5EF4-FFF2-40B4-BE49-F238E27FC236}">
                    <a16:creationId xmlns:a16="http://schemas.microsoft.com/office/drawing/2014/main" id="{D5060BDF-E49B-4C05-AB55-F91DAA9635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2316273"/>
                  </p:ext>
                </p:extLst>
              </p:nvPr>
            </p:nvGraphicFramePr>
            <p:xfrm>
              <a:off x="2032000" y="2443908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4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2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 err="1"/>
                            <a:t>Boost</a:t>
                          </a:r>
                          <a:r>
                            <a:rPr lang="es-ES" dirty="0"/>
                            <a:t>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99.82%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97.32%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a 6">
                <a:extLst>
                  <a:ext uri="{FF2B5EF4-FFF2-40B4-BE49-F238E27FC236}">
                    <a16:creationId xmlns:a16="http://schemas.microsoft.com/office/drawing/2014/main" id="{D5060BDF-E49B-4C05-AB55-F91DAA9635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2316273"/>
                  </p:ext>
                </p:extLst>
              </p:nvPr>
            </p:nvGraphicFramePr>
            <p:xfrm>
              <a:off x="2032000" y="2443908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4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2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 err="1"/>
                            <a:t>Boost</a:t>
                          </a:r>
                          <a:r>
                            <a:rPr lang="es-ES" dirty="0"/>
                            <a:t>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3"/>
                          <a:stretch>
                            <a:fillRect l="-216" t="-97059" r="-188985" b="-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99.82%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97.32%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3"/>
                          <a:stretch>
                            <a:fillRect l="-216" t="-219672" r="-188985" b="-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a 7">
                <a:extLst>
                  <a:ext uri="{FF2B5EF4-FFF2-40B4-BE49-F238E27FC236}">
                    <a16:creationId xmlns:a16="http://schemas.microsoft.com/office/drawing/2014/main" id="{88BA5B03-CE49-4E36-8B4E-53D8DC34DE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7220288"/>
                  </p:ext>
                </p:extLst>
              </p:nvPr>
            </p:nvGraphicFramePr>
            <p:xfrm>
              <a:off x="2031999" y="3599245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1000 - 800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99.70%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95.96%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93.78%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0.5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6.6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a 7">
                <a:extLst>
                  <a:ext uri="{FF2B5EF4-FFF2-40B4-BE49-F238E27FC236}">
                    <a16:creationId xmlns:a16="http://schemas.microsoft.com/office/drawing/2014/main" id="{88BA5B03-CE49-4E36-8B4E-53D8DC34DE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7220288"/>
                  </p:ext>
                </p:extLst>
              </p:nvPr>
            </p:nvGraphicFramePr>
            <p:xfrm>
              <a:off x="2031999" y="3599245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1000 - 800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217" t="-98507" r="-190239" b="-101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99.70%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95.96%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93.78%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217" t="-218033" r="-190239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0.5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6.6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a 8">
                <a:extLst>
                  <a:ext uri="{FF2B5EF4-FFF2-40B4-BE49-F238E27FC236}">
                    <a16:creationId xmlns:a16="http://schemas.microsoft.com/office/drawing/2014/main" id="{0A03684B-1C9B-4ABB-89E3-E8D9CAB240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9866720"/>
                  </p:ext>
                </p:extLst>
              </p:nvPr>
            </p:nvGraphicFramePr>
            <p:xfrm>
              <a:off x="2031998" y="4735006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25 - 15 </a:t>
                          </a:r>
                          <a:r>
                            <a:rPr lang="es-ES" dirty="0" err="1"/>
                            <a:t>ºC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99.90%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99.20%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98.40%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a 8">
                <a:extLst>
                  <a:ext uri="{FF2B5EF4-FFF2-40B4-BE49-F238E27FC236}">
                    <a16:creationId xmlns:a16="http://schemas.microsoft.com/office/drawing/2014/main" id="{0A03684B-1C9B-4ABB-89E3-E8D9CAB240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9866720"/>
                  </p:ext>
                </p:extLst>
              </p:nvPr>
            </p:nvGraphicFramePr>
            <p:xfrm>
              <a:off x="2031998" y="4735006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25 - 15 </a:t>
                          </a:r>
                          <a:r>
                            <a:rPr lang="es-ES" dirty="0" err="1"/>
                            <a:t>ºC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5"/>
                          <a:stretch>
                            <a:fillRect l="-217" t="-97059" r="-190239" b="-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99.90%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99.20%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98.40%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5"/>
                          <a:stretch>
                            <a:fillRect l="-217" t="-219672" r="-190239" b="-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4847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Efficiency of the converter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3087023" y="4694164"/>
            <a:ext cx="6531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Voltages</a:t>
            </a:r>
            <a:r>
              <a:rPr lang="es-ES" sz="1600" dirty="0"/>
              <a:t> and </a:t>
            </a:r>
            <a:r>
              <a:rPr lang="es-ES" sz="1600" dirty="0" err="1"/>
              <a:t>powers</a:t>
            </a:r>
            <a:r>
              <a:rPr lang="es-ES" sz="1600" dirty="0"/>
              <a:t> at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converter’s</a:t>
            </a:r>
            <a:r>
              <a:rPr lang="es-ES" sz="1600" dirty="0"/>
              <a:t> input and output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155DDD1-0529-4244-B58B-B58BFFC9E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931" y="1580096"/>
            <a:ext cx="6264138" cy="31342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335EA1A-DD85-4858-B6A5-FAD0413EE2F5}"/>
                  </a:ext>
                </a:extLst>
              </p:cNvPr>
              <p:cNvSpPr txBox="1"/>
              <p:nvPr/>
            </p:nvSpPr>
            <p:spPr>
              <a:xfrm>
                <a:off x="4697397" y="5201435"/>
                <a:ext cx="3458576" cy="5654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𝑐𝑜𝑛𝑣𝑒𝑟𝑡𝑒𝑟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𝑃𝑉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∗100=93.15%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335EA1A-DD85-4858-B6A5-FAD0413EE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397" y="5201435"/>
                <a:ext cx="3458576" cy="5654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kstfelt 3">
            <a:extLst>
              <a:ext uri="{FF2B5EF4-FFF2-40B4-BE49-F238E27FC236}">
                <a16:creationId xmlns:a16="http://schemas.microsoft.com/office/drawing/2014/main" id="{0E4FE927-B0AC-4256-B4FE-EF3B4722F1C9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413352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Thermal test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984177" y="5321893"/>
            <a:ext cx="5037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Inductor and </a:t>
            </a:r>
            <a:r>
              <a:rPr lang="es-ES" sz="1600" dirty="0" err="1"/>
              <a:t>heat</a:t>
            </a:r>
            <a:r>
              <a:rPr lang="es-ES" sz="1600" dirty="0"/>
              <a:t> </a:t>
            </a:r>
            <a:r>
              <a:rPr lang="es-ES" sz="1600" dirty="0" err="1"/>
              <a:t>sink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with</a:t>
            </a:r>
            <a:r>
              <a:rPr lang="es-ES" sz="1600" dirty="0"/>
              <a:t> time.</a:t>
            </a:r>
            <a:endParaRPr lang="en-US" sz="1600" dirty="0"/>
          </a:p>
        </p:txBody>
      </p:sp>
      <p:graphicFrame>
        <p:nvGraphicFramePr>
          <p:cNvPr id="10" name="Diagram 2">
            <a:extLst>
              <a:ext uri="{FF2B5EF4-FFF2-40B4-BE49-F238E27FC236}">
                <a16:creationId xmlns:a16="http://schemas.microsoft.com/office/drawing/2014/main" id="{EFF5F84D-0D41-49AF-9A31-2BF55355EA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2124139"/>
              </p:ext>
            </p:extLst>
          </p:nvPr>
        </p:nvGraphicFramePr>
        <p:xfrm>
          <a:off x="587373" y="1468315"/>
          <a:ext cx="5672750" cy="3872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E38076C4-AF8C-43CD-8040-1C9F17FFD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861" y="1580096"/>
            <a:ext cx="4841026" cy="3630771"/>
          </a:xfrm>
          <a:prstGeom prst="rect">
            <a:avLst/>
          </a:prstGeom>
        </p:spPr>
      </p:pic>
      <p:sp>
        <p:nvSpPr>
          <p:cNvPr id="11" name="Tekstfelt 12">
            <a:extLst>
              <a:ext uri="{FF2B5EF4-FFF2-40B4-BE49-F238E27FC236}">
                <a16:creationId xmlns:a16="http://schemas.microsoft.com/office/drawing/2014/main" id="{777AA2C8-65B6-4258-B52D-E7EF9DCCE08F}"/>
              </a:ext>
            </a:extLst>
          </p:cNvPr>
          <p:cNvSpPr txBox="1"/>
          <p:nvPr/>
        </p:nvSpPr>
        <p:spPr>
          <a:xfrm>
            <a:off x="6418485" y="5325751"/>
            <a:ext cx="5467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Thermal</a:t>
            </a:r>
            <a:r>
              <a:rPr lang="es-ES" sz="1600" dirty="0"/>
              <a:t> camera </a:t>
            </a:r>
            <a:r>
              <a:rPr lang="es-ES" sz="1600" dirty="0" err="1"/>
              <a:t>showing</a:t>
            </a:r>
            <a:r>
              <a:rPr lang="es-ES" sz="1600" dirty="0"/>
              <a:t> </a:t>
            </a:r>
            <a:r>
              <a:rPr lang="es-ES" sz="1600" dirty="0" err="1"/>
              <a:t>hot</a:t>
            </a:r>
            <a:r>
              <a:rPr lang="es-ES" sz="1600" dirty="0"/>
              <a:t> and </a:t>
            </a:r>
            <a:r>
              <a:rPr lang="es-ES" sz="1600" dirty="0" err="1"/>
              <a:t>cold</a:t>
            </a:r>
            <a:r>
              <a:rPr lang="es-ES" sz="1600" dirty="0"/>
              <a:t> spots in </a:t>
            </a:r>
            <a:r>
              <a:rPr lang="es-ES" sz="1600" dirty="0" err="1"/>
              <a:t>the</a:t>
            </a:r>
            <a:r>
              <a:rPr lang="es-ES" sz="1600" dirty="0"/>
              <a:t> PCB.</a:t>
            </a:r>
            <a:endParaRPr lang="en-US" sz="1600" dirty="0"/>
          </a:p>
        </p:txBody>
      </p:sp>
      <p:sp>
        <p:nvSpPr>
          <p:cNvPr id="9" name="Tekstfelt 3">
            <a:extLst>
              <a:ext uri="{FF2B5EF4-FFF2-40B4-BE49-F238E27FC236}">
                <a16:creationId xmlns:a16="http://schemas.microsoft.com/office/drawing/2014/main" id="{3CB5890C-682A-4C88-82E9-405A60319CB3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Open-loop 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108641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ladsholder til billede 1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dirty="0"/>
              <a:t>Thank you for your attention</a:t>
            </a:r>
          </a:p>
        </p:txBody>
      </p:sp>
      <p:sp>
        <p:nvSpPr>
          <p:cNvPr id="8" name="Pladsholder til tekst 7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da-DK" dirty="0"/>
              <a:t>Questions?</a:t>
            </a:r>
          </a:p>
        </p:txBody>
      </p:sp>
      <p:grpSp>
        <p:nvGrpSpPr>
          <p:cNvPr id="5" name="Gruppe 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4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6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7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9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0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1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2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3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4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5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6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7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8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9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0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1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2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3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4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5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741192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Test setup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642" y="1441939"/>
            <a:ext cx="6586838" cy="493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37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Test setup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17D010D-9F61-4758-BDD1-E2ED92CE8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345" y="3492968"/>
            <a:ext cx="4348125" cy="3261094"/>
          </a:xfrm>
          <a:prstGeom prst="rect">
            <a:avLst/>
          </a:prstGeom>
        </p:spPr>
      </p:pic>
      <p:sp>
        <p:nvSpPr>
          <p:cNvPr id="9" name="Tekstfelt 9">
            <a:extLst>
              <a:ext uri="{FF2B5EF4-FFF2-40B4-BE49-F238E27FC236}">
                <a16:creationId xmlns:a16="http://schemas.microsoft.com/office/drawing/2014/main" id="{B00DF070-D087-4A24-B1DE-27B323B3ACD6}"/>
              </a:ext>
            </a:extLst>
          </p:cNvPr>
          <p:cNvSpPr txBox="1"/>
          <p:nvPr/>
        </p:nvSpPr>
        <p:spPr>
          <a:xfrm>
            <a:off x="723900" y="4397995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PLECs</a:t>
            </a:r>
            <a:r>
              <a:rPr lang="es-ES" sz="1600" dirty="0"/>
              <a:t> </a:t>
            </a:r>
            <a:r>
              <a:rPr lang="es-ES" sz="1600" dirty="0" err="1"/>
              <a:t>model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interface </a:t>
            </a:r>
            <a:r>
              <a:rPr lang="es-ES" sz="1600" dirty="0" err="1"/>
              <a:t>with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RT Box.</a:t>
            </a:r>
            <a:endParaRPr lang="en-US" sz="16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0E44720-3392-4445-9264-6DBB9B97C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345" y="1402559"/>
            <a:ext cx="4348125" cy="202644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5FC4C24-BE33-4D80-B984-480A5BB8E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631" y="1170082"/>
            <a:ext cx="6880714" cy="3195927"/>
          </a:xfrm>
          <a:prstGeom prst="rect">
            <a:avLst/>
          </a:prstGeom>
        </p:spPr>
      </p:pic>
      <p:sp>
        <p:nvSpPr>
          <p:cNvPr id="12" name="Tekstfelt 3">
            <a:extLst>
              <a:ext uri="{FF2B5EF4-FFF2-40B4-BE49-F238E27FC236}">
                <a16:creationId xmlns:a16="http://schemas.microsoft.com/office/drawing/2014/main" id="{523B40F8-A4AC-4700-9B8C-D4661B5CE92F}"/>
              </a:ext>
            </a:extLst>
          </p:cNvPr>
          <p:cNvSpPr txBox="1"/>
          <p:nvPr/>
        </p:nvSpPr>
        <p:spPr>
          <a:xfrm>
            <a:off x="587374" y="1087609"/>
            <a:ext cx="473942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b="1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RT Box: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471229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PV panel curves 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E66FF95-DB94-465E-9E06-54E3D4064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13" y="1633485"/>
            <a:ext cx="5886403" cy="269486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0FB4139-9BA1-470E-8053-3DA1FC4BD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250" y="1649231"/>
            <a:ext cx="5884421" cy="26939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a 15">
                <a:extLst>
                  <a:ext uri="{FF2B5EF4-FFF2-40B4-BE49-F238E27FC236}">
                    <a16:creationId xmlns:a16="http://schemas.microsoft.com/office/drawing/2014/main" id="{0384D164-EBDC-4F3C-A6E4-72AFE8CAA723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74110" y="4846870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2916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456451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246901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1145900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351611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</a:tblGrid>
                  <a:tr h="505027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800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600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400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[V]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[A]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4.86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[W]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239.5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178.5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a 15">
                <a:extLst>
                  <a:ext uri="{FF2B5EF4-FFF2-40B4-BE49-F238E27FC236}">
                    <a16:creationId xmlns:a16="http://schemas.microsoft.com/office/drawing/2014/main" id="{0384D164-EBDC-4F3C-A6E4-72AFE8CAA7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3875094"/>
                  </p:ext>
                </p:extLst>
              </p:nvPr>
            </p:nvGraphicFramePr>
            <p:xfrm>
              <a:off x="2974110" y="4846870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2916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456451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246901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1145900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351611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800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600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400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585" t="-175000" r="-502339" b="-2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585" t="-280000" r="-502339" b="-1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4.86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585" t="-380000" r="-502339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239.5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178.5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kstfelt 9">
            <a:extLst>
              <a:ext uri="{FF2B5EF4-FFF2-40B4-BE49-F238E27FC236}">
                <a16:creationId xmlns:a16="http://schemas.microsoft.com/office/drawing/2014/main" id="{FAC529D0-5BDF-49B5-9B88-F2938A2C4910}"/>
              </a:ext>
            </a:extLst>
          </p:cNvPr>
          <p:cNvSpPr txBox="1"/>
          <p:nvPr/>
        </p:nvSpPr>
        <p:spPr>
          <a:xfrm>
            <a:off x="1283993" y="4318934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P-V curves </a:t>
            </a:r>
            <a:r>
              <a:rPr lang="es-ES" sz="1600" dirty="0" err="1"/>
              <a:t>for</a:t>
            </a:r>
            <a:r>
              <a:rPr lang="es-ES" sz="1600" dirty="0"/>
              <a:t> T=25ºC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8" name="Tekstfelt 9">
            <a:extLst>
              <a:ext uri="{FF2B5EF4-FFF2-40B4-BE49-F238E27FC236}">
                <a16:creationId xmlns:a16="http://schemas.microsoft.com/office/drawing/2014/main" id="{72027C3D-34A1-4525-A9AF-0C20DE10FF6C}"/>
              </a:ext>
            </a:extLst>
          </p:cNvPr>
          <p:cNvSpPr txBox="1"/>
          <p:nvPr/>
        </p:nvSpPr>
        <p:spPr>
          <a:xfrm>
            <a:off x="7063701" y="4310984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I-V curves </a:t>
            </a:r>
            <a:r>
              <a:rPr lang="es-ES" sz="1600" dirty="0" err="1"/>
              <a:t>for</a:t>
            </a:r>
            <a:r>
              <a:rPr lang="es-ES" sz="1600" dirty="0"/>
              <a:t> T=25ºC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9" name="Tekstfelt 3">
            <a:extLst>
              <a:ext uri="{FF2B5EF4-FFF2-40B4-BE49-F238E27FC236}">
                <a16:creationId xmlns:a16="http://schemas.microsoft.com/office/drawing/2014/main" id="{8EAEBF9B-2D9B-40A0-A876-B8E562E64303}"/>
              </a:ext>
            </a:extLst>
          </p:cNvPr>
          <p:cNvSpPr txBox="1"/>
          <p:nvPr/>
        </p:nvSpPr>
        <p:spPr>
          <a:xfrm>
            <a:off x="684829" y="1041487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Irradiance effect</a:t>
            </a:r>
            <a:r>
              <a:rPr lang="en-GB" sz="1600" spc="300" dirty="0">
                <a:sym typeface="Wingdings" panose="05000000000000000000" pitchFamily="2" charset="2"/>
              </a:rPr>
              <a:t>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584CF96B-F86A-442D-B099-159FA04F443C}"/>
              </a:ext>
            </a:extLst>
          </p:cNvPr>
          <p:cNvSpPr/>
          <p:nvPr/>
        </p:nvSpPr>
        <p:spPr>
          <a:xfrm>
            <a:off x="2457127" y="5856313"/>
            <a:ext cx="499959" cy="14396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6BD8C116-C644-4AF5-8BE7-33ED50D1DB7D}"/>
              </a:ext>
            </a:extLst>
          </p:cNvPr>
          <p:cNvSpPr txBox="1"/>
          <p:nvPr/>
        </p:nvSpPr>
        <p:spPr>
          <a:xfrm>
            <a:off x="4974629" y="951098"/>
            <a:ext cx="5247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>
                <a:sym typeface="Wingdings" panose="05000000000000000000" pitchFamily="2" charset="2"/>
              </a:rPr>
              <a:t>PV module </a:t>
            </a:r>
            <a:r>
              <a:rPr lang="es-ES" sz="1600" spc="300" dirty="0" err="1">
                <a:sym typeface="Wingdings" panose="05000000000000000000" pitchFamily="2" charset="2"/>
              </a:rPr>
              <a:t>datasheet</a:t>
            </a:r>
            <a:r>
              <a:rPr lang="es-ES" sz="1600" spc="300" dirty="0">
                <a:sym typeface="Wingdings" panose="05000000000000000000" pitchFamily="2" charset="2"/>
              </a:rPr>
              <a:t> (STC)</a:t>
            </a: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4" name="Abrir llave 3">
            <a:extLst>
              <a:ext uri="{FF2B5EF4-FFF2-40B4-BE49-F238E27FC236}">
                <a16:creationId xmlns:a16="http://schemas.microsoft.com/office/drawing/2014/main" id="{B3452AAA-1714-41D4-A3C8-D783876B5ED8}"/>
              </a:ext>
            </a:extLst>
          </p:cNvPr>
          <p:cNvSpPr/>
          <p:nvPr/>
        </p:nvSpPr>
        <p:spPr>
          <a:xfrm>
            <a:off x="9081567" y="668153"/>
            <a:ext cx="45719" cy="965604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felt 3">
                <a:extLst>
                  <a:ext uri="{FF2B5EF4-FFF2-40B4-BE49-F238E27FC236}">
                    <a16:creationId xmlns:a16="http://schemas.microsoft.com/office/drawing/2014/main" id="{DE617809-BC07-4A64-B5BC-041A5A873703}"/>
                  </a:ext>
                </a:extLst>
              </p:cNvPr>
              <p:cNvSpPr txBox="1"/>
              <p:nvPr/>
            </p:nvSpPr>
            <p:spPr>
              <a:xfrm>
                <a:off x="9137459" y="681165"/>
                <a:ext cx="220242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𝑴𝑷𝑷</m:t>
                        </m:r>
                      </m:sub>
                    </m:sSub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𝟑𝟔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sz="1600" b="1" dirty="0"/>
                  <a:t> 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𝑴𝑷𝑷</m:t>
                        </m:r>
                      </m:sub>
                    </m:sSub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𝟏𝟒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endParaRPr lang="es-ES" sz="1600" b="1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𝑴𝑷𝑷</m:t>
                        </m:r>
                      </m:sub>
                    </m:sSub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𝟑𝟎𝟎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endParaRPr lang="en-GB" sz="1600" b="1" spc="300" dirty="0">
                  <a:sym typeface="Wingdings" panose="05000000000000000000" pitchFamily="2" charset="2"/>
                </a:endParaRP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</p:txBody>
          </p:sp>
        </mc:Choice>
        <mc:Fallback xmlns="">
          <p:sp>
            <p:nvSpPr>
              <p:cNvPr id="13" name="Tekstfelt 3">
                <a:extLst>
                  <a:ext uri="{FF2B5EF4-FFF2-40B4-BE49-F238E27FC236}">
                    <a16:creationId xmlns:a16="http://schemas.microsoft.com/office/drawing/2014/main" id="{DE617809-BC07-4A64-B5BC-041A5A873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459" y="681165"/>
                <a:ext cx="2202427" cy="1323439"/>
              </a:xfrm>
              <a:prstGeom prst="rect">
                <a:avLst/>
              </a:prstGeom>
              <a:blipFill>
                <a:blip r:embed="rId5"/>
                <a:stretch>
                  <a:fillRect l="-1108" t="-46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5987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PV panel curves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B88B363-A1C1-4244-9863-6A0E55D03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14" y="1613938"/>
            <a:ext cx="6048091" cy="276889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FC03725-E4C2-42D3-8121-631FA1B35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101" y="1613937"/>
            <a:ext cx="5999108" cy="27464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a 9">
                <a:extLst>
                  <a:ext uri="{FF2B5EF4-FFF2-40B4-BE49-F238E27FC236}">
                    <a16:creationId xmlns:a16="http://schemas.microsoft.com/office/drawing/2014/main" id="{331E2640-4D0E-482E-A97F-D839042D91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0455185"/>
                  </p:ext>
                </p:extLst>
              </p:nvPr>
            </p:nvGraphicFramePr>
            <p:xfrm>
              <a:off x="3048431" y="4894034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2411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042190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025013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941985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290599968"/>
                        </a:ext>
                      </a:extLst>
                    </a:gridCol>
                  </a:tblGrid>
                  <a:tr h="505027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15ºC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55ºC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[V]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32.59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28.34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[A]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7.33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10.12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[W]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304.3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289.1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270.7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245.8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a 9">
                <a:extLst>
                  <a:ext uri="{FF2B5EF4-FFF2-40B4-BE49-F238E27FC236}">
                    <a16:creationId xmlns:a16="http://schemas.microsoft.com/office/drawing/2014/main" id="{331E2640-4D0E-482E-A97F-D839042D91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0455185"/>
                  </p:ext>
                </p:extLst>
              </p:nvPr>
            </p:nvGraphicFramePr>
            <p:xfrm>
              <a:off x="3048431" y="4894034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2411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042190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025013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941985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290599968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15ºC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55ºC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602" t="-173214" r="-519880" b="-2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32.59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28.34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602" t="-278182" r="-519880" b="-1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7.33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10.12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602" t="-378182" r="-519880" b="-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304.3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289.1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270.7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245.8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kstfelt 9">
            <a:extLst>
              <a:ext uri="{FF2B5EF4-FFF2-40B4-BE49-F238E27FC236}">
                <a16:creationId xmlns:a16="http://schemas.microsoft.com/office/drawing/2014/main" id="{7A8A62AD-5391-4497-87F2-5BB9232D4620}"/>
              </a:ext>
            </a:extLst>
          </p:cNvPr>
          <p:cNvSpPr txBox="1"/>
          <p:nvPr/>
        </p:nvSpPr>
        <p:spPr>
          <a:xfrm>
            <a:off x="1023869" y="4374189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P-V curves </a:t>
            </a:r>
            <a:r>
              <a:rPr lang="es-ES" sz="1600" dirty="0" err="1"/>
              <a:t>for</a:t>
            </a:r>
            <a:r>
              <a:rPr lang="es-ES" sz="1600" dirty="0"/>
              <a:t> 1000 W/m2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4" name="Tekstfelt 9">
            <a:extLst>
              <a:ext uri="{FF2B5EF4-FFF2-40B4-BE49-F238E27FC236}">
                <a16:creationId xmlns:a16="http://schemas.microsoft.com/office/drawing/2014/main" id="{EAB6E96E-F86F-4967-A05A-7016D868F973}"/>
              </a:ext>
            </a:extLst>
          </p:cNvPr>
          <p:cNvSpPr txBox="1"/>
          <p:nvPr/>
        </p:nvSpPr>
        <p:spPr>
          <a:xfrm>
            <a:off x="6566997" y="4360256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I-V curves </a:t>
            </a:r>
            <a:r>
              <a:rPr lang="es-ES" sz="1600" dirty="0" err="1"/>
              <a:t>for</a:t>
            </a:r>
            <a:r>
              <a:rPr lang="es-ES" sz="1600" dirty="0"/>
              <a:t> 1000 W/m2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AE09BFC3-B956-4E75-9163-2FFD95EF2324}"/>
              </a:ext>
            </a:extLst>
          </p:cNvPr>
          <p:cNvSpPr/>
          <p:nvPr/>
        </p:nvSpPr>
        <p:spPr>
          <a:xfrm>
            <a:off x="2548472" y="5542548"/>
            <a:ext cx="499959" cy="14396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sp>
        <p:nvSpPr>
          <p:cNvPr id="16" name="Tekstfelt 3">
            <a:extLst>
              <a:ext uri="{FF2B5EF4-FFF2-40B4-BE49-F238E27FC236}">
                <a16:creationId xmlns:a16="http://schemas.microsoft.com/office/drawing/2014/main" id="{2BDF15D7-24D4-4020-BF3E-F8BD545B9196}"/>
              </a:ext>
            </a:extLst>
          </p:cNvPr>
          <p:cNvSpPr txBox="1"/>
          <p:nvPr/>
        </p:nvSpPr>
        <p:spPr>
          <a:xfrm>
            <a:off x="587374" y="1041487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Temperature effect: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480596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Standard Test Conditions (STC)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703995" y="5916535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Simulated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=30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95" y="5916535"/>
                <a:ext cx="4701397" cy="338554"/>
              </a:xfrm>
              <a:prstGeom prst="rect">
                <a:avLst/>
              </a:prstGeom>
              <a:blipFill>
                <a:blip r:embed="rId8"/>
                <a:stretch>
                  <a:fillRect l="-648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8DE6A611-887A-4032-AB20-F13E6CB0FA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95" y="1824108"/>
            <a:ext cx="4092427" cy="409242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8E6213D-DFC6-4373-AFAE-42E016885E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435" y="1735240"/>
            <a:ext cx="5762962" cy="28835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/>
              <p:nvPr/>
            </p:nvSpPr>
            <p:spPr>
              <a:xfrm>
                <a:off x="8739030" y="5399875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𝟗𝟕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𝟕𝟐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9030" y="5399875"/>
                <a:ext cx="2600857" cy="335285"/>
              </a:xfrm>
              <a:prstGeom prst="rect">
                <a:avLst/>
              </a:prstGeom>
              <a:blipFill>
                <a:blip r:embed="rId11"/>
                <a:stretch>
                  <a:fillRect b="-25000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5326799" y="5427383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𝟗𝟔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799" y="5427383"/>
                <a:ext cx="2600857" cy="307777"/>
              </a:xfrm>
              <a:prstGeom prst="rect">
                <a:avLst/>
              </a:prstGeom>
              <a:blipFill>
                <a:blip r:embed="rId12"/>
                <a:stretch>
                  <a:fillRect b="-26923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941465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5715000" y="4661425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Experimental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=30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4661425"/>
                <a:ext cx="4701397" cy="338554"/>
              </a:xfrm>
              <a:prstGeom prst="rect">
                <a:avLst/>
              </a:prstGeom>
              <a:blipFill>
                <a:blip r:embed="rId13"/>
                <a:stretch>
                  <a:fillRect l="-778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2603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23016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Standard Test Conditions (STC)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625402" y="5684965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Simulated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0 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02" y="5684965"/>
                <a:ext cx="4701397" cy="338554"/>
              </a:xfrm>
              <a:prstGeom prst="rect">
                <a:avLst/>
              </a:prstGeom>
              <a:blipFill>
                <a:blip r:embed="rId8"/>
                <a:stretch>
                  <a:fillRect l="-778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/>
              <p:nvPr/>
            </p:nvSpPr>
            <p:spPr>
              <a:xfrm>
                <a:off x="8196540" y="5463660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𝟗𝟕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𝟑𝟐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6540" y="5463660"/>
                <a:ext cx="2600857" cy="335285"/>
              </a:xfrm>
              <a:prstGeom prst="rect">
                <a:avLst/>
              </a:prstGeom>
              <a:blipFill>
                <a:blip r:embed="rId9"/>
                <a:stretch>
                  <a:fillRect b="-26786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4908923" y="5519796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𝟖𝟐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923" y="5519796"/>
                <a:ext cx="2600857" cy="307777"/>
              </a:xfrm>
              <a:prstGeom prst="rect">
                <a:avLst/>
              </a:prstGeom>
              <a:blipFill>
                <a:blip r:embed="rId10"/>
                <a:stretch>
                  <a:fillRect b="-26923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885491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Boost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6209351" y="4736408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Experimental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=90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351" y="4736408"/>
                <a:ext cx="4701397" cy="338554"/>
              </a:xfrm>
              <a:prstGeom prst="rect">
                <a:avLst/>
              </a:prstGeom>
              <a:blipFill>
                <a:blip r:embed="rId11"/>
                <a:stretch>
                  <a:fillRect l="-778" t="-5357" b="-2142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1188C366-03C5-4BD8-B434-BB81AB91FD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4" y="1769869"/>
            <a:ext cx="3915096" cy="391509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57FBBB5-C24B-49FA-B38B-DB0C4AF82C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246" y="1625828"/>
            <a:ext cx="6228750" cy="311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93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Boundary between modes of operation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363691" y="5278040"/>
                <a:ext cx="45665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Panel’s </a:t>
                </a:r>
                <a:r>
                  <a:rPr lang="es-ES" sz="1600" dirty="0" err="1"/>
                  <a:t>voltage</a:t>
                </a:r>
                <a:r>
                  <a:rPr lang="es-ES" sz="1600" dirty="0"/>
                  <a:t>, </a:t>
                </a:r>
                <a:r>
                  <a:rPr lang="es-ES" sz="1600" dirty="0" err="1"/>
                  <a:t>current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power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35.9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91" y="5278040"/>
                <a:ext cx="4566526" cy="584775"/>
              </a:xfrm>
              <a:prstGeom prst="rect">
                <a:avLst/>
              </a:prstGeom>
              <a:blipFill>
                <a:blip r:embed="rId2"/>
                <a:stretch>
                  <a:fillRect l="-801" t="-3125" b="-1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9069394" y="2141372"/>
                <a:ext cx="2386595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𝟕𝟓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394" y="2141372"/>
                <a:ext cx="2386595" cy="307777"/>
              </a:xfrm>
              <a:prstGeom prst="rect">
                <a:avLst/>
              </a:prstGeom>
              <a:blipFill>
                <a:blip r:embed="rId7"/>
                <a:stretch>
                  <a:fillRect b="-26923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919656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b="1" u="sng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5045709" y="5302358"/>
                <a:ext cx="391603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 err="1"/>
                  <a:t>Duty</a:t>
                </a:r>
                <a:r>
                  <a:rPr lang="es-ES" sz="1600" dirty="0"/>
                  <a:t> </a:t>
                </a:r>
                <a:r>
                  <a:rPr lang="es-ES" sz="1600" dirty="0" err="1"/>
                  <a:t>cycles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voltages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=35.9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709" y="5302358"/>
                <a:ext cx="3916037" cy="584775"/>
              </a:xfrm>
              <a:prstGeom prst="rect">
                <a:avLst/>
              </a:prstGeom>
              <a:blipFill>
                <a:blip r:embed="rId4"/>
                <a:stretch>
                  <a:fillRect l="-935" t="-3125" b="-1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75A877DB-3B23-4B85-A85E-CA7DAE8157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24" y="1458265"/>
            <a:ext cx="3820784" cy="382078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790047E-E4D4-46BB-9BA3-F045F85267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879" y="1410638"/>
            <a:ext cx="3916037" cy="3916037"/>
          </a:xfrm>
          <a:prstGeom prst="rect">
            <a:avLst/>
          </a:prstGeom>
        </p:spPr>
      </p:pic>
      <p:sp>
        <p:nvSpPr>
          <p:cNvPr id="11" name="Tekstfelt 3">
            <a:extLst>
              <a:ext uri="{FF2B5EF4-FFF2-40B4-BE49-F238E27FC236}">
                <a16:creationId xmlns:a16="http://schemas.microsoft.com/office/drawing/2014/main" id="{EF14C075-2666-4A98-AFB2-AD93E4B9CB6E}"/>
              </a:ext>
            </a:extLst>
          </p:cNvPr>
          <p:cNvSpPr txBox="1"/>
          <p:nvPr/>
        </p:nvSpPr>
        <p:spPr>
          <a:xfrm>
            <a:off x="8922954" y="967615"/>
            <a:ext cx="37317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10 panels</a:t>
            </a:r>
          </a:p>
          <a:p>
            <a:pPr rtl="0"/>
            <a:endParaRPr lang="en-GB" sz="1600" spc="300" dirty="0">
              <a:sym typeface="Wingdings" panose="05000000000000000000" pitchFamily="2" charset="2"/>
            </a:endParaRPr>
          </a:p>
        </p:txBody>
      </p:sp>
      <p:sp>
        <p:nvSpPr>
          <p:cNvPr id="12" name="Tekstfelt 3">
            <a:extLst>
              <a:ext uri="{FF2B5EF4-FFF2-40B4-BE49-F238E27FC236}">
                <a16:creationId xmlns:a16="http://schemas.microsoft.com/office/drawing/2014/main" id="{6B8368B1-3CB0-4CB2-86E1-54097A1B0450}"/>
              </a:ext>
            </a:extLst>
          </p:cNvPr>
          <p:cNvSpPr txBox="1"/>
          <p:nvPr/>
        </p:nvSpPr>
        <p:spPr>
          <a:xfrm>
            <a:off x="8957795" y="2964537"/>
            <a:ext cx="3731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If T&gt;25ºC  Boost</a:t>
            </a: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2095990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9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Boundary between modes of operation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537452" y="5393777"/>
                <a:ext cx="45665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Panel’s </a:t>
                </a:r>
                <a:r>
                  <a:rPr lang="es-ES" sz="1600" dirty="0" err="1"/>
                  <a:t>voltage</a:t>
                </a:r>
                <a:r>
                  <a:rPr lang="es-ES" sz="1600" dirty="0"/>
                  <a:t>, </a:t>
                </a:r>
                <a:r>
                  <a:rPr lang="es-ES" sz="1600" dirty="0" err="1"/>
                  <a:t>current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power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=3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52" y="5393777"/>
                <a:ext cx="4566526" cy="584775"/>
              </a:xfrm>
              <a:prstGeom prst="rect">
                <a:avLst/>
              </a:prstGeom>
              <a:blipFill>
                <a:blip r:embed="rId2"/>
                <a:stretch>
                  <a:fillRect l="-668" t="-3125" b="-1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9239026" y="2117003"/>
                <a:ext cx="2386595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𝟖𝟎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026" y="2117003"/>
                <a:ext cx="2386595" cy="307777"/>
              </a:xfrm>
              <a:prstGeom prst="rect">
                <a:avLst/>
              </a:prstGeom>
              <a:blipFill>
                <a:blip r:embed="rId7"/>
                <a:stretch>
                  <a:fillRect b="-26923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947618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b="1" u="sng" spc="300" dirty="0">
                <a:sym typeface="Wingdings" panose="05000000000000000000" pitchFamily="2" charset="2"/>
              </a:rPr>
              <a:t>Boost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5103978" y="5325607"/>
                <a:ext cx="35947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Duty </a:t>
                </a:r>
                <a:r>
                  <a:rPr lang="es-ES" sz="1600" dirty="0" err="1"/>
                  <a:t>cycles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voltages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=39.8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978" y="5325607"/>
                <a:ext cx="3594783" cy="830997"/>
              </a:xfrm>
              <a:prstGeom prst="rect">
                <a:avLst/>
              </a:prstGeom>
              <a:blipFill>
                <a:blip r:embed="rId4"/>
                <a:stretch>
                  <a:fillRect l="-847" t="-220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B8E83759-5DD3-45FC-AB84-CD1F98503D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347" y="1422186"/>
            <a:ext cx="3989882" cy="398988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9570290-AADE-46D7-BB4F-59ABB13606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23" y="1464222"/>
            <a:ext cx="3929555" cy="3929555"/>
          </a:xfrm>
          <a:prstGeom prst="rect">
            <a:avLst/>
          </a:prstGeom>
        </p:spPr>
      </p:pic>
      <p:sp>
        <p:nvSpPr>
          <p:cNvPr id="11" name="Tekstfelt 3">
            <a:extLst>
              <a:ext uri="{FF2B5EF4-FFF2-40B4-BE49-F238E27FC236}">
                <a16:creationId xmlns:a16="http://schemas.microsoft.com/office/drawing/2014/main" id="{E39DEC53-727B-4606-B47B-2D5B973DB3EF}"/>
              </a:ext>
            </a:extLst>
          </p:cNvPr>
          <p:cNvSpPr txBox="1"/>
          <p:nvPr/>
        </p:nvSpPr>
        <p:spPr>
          <a:xfrm>
            <a:off x="9131582" y="961537"/>
            <a:ext cx="37317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9 panels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12" name="Tekstfelt 3">
            <a:extLst>
              <a:ext uri="{FF2B5EF4-FFF2-40B4-BE49-F238E27FC236}">
                <a16:creationId xmlns:a16="http://schemas.microsoft.com/office/drawing/2014/main" id="{6A9D8E00-5665-47DA-9E8C-44B0D11057FF}"/>
              </a:ext>
            </a:extLst>
          </p:cNvPr>
          <p:cNvSpPr txBox="1"/>
          <p:nvPr/>
        </p:nvSpPr>
        <p:spPr>
          <a:xfrm>
            <a:off x="9051052" y="3041637"/>
            <a:ext cx="37317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If T&lt;25ºC  Buck</a:t>
            </a: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217576370"/>
      </p:ext>
    </p:extLst>
  </p:cSld>
  <p:clrMapOvr>
    <a:masterClrMapping/>
  </p:clrMapOvr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2403</TotalTime>
  <Words>627</Words>
  <Application>Microsoft Office PowerPoint</Application>
  <PresentationFormat>Panorámica</PresentationFormat>
  <Paragraphs>195</Paragraphs>
  <Slides>15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Arial</vt:lpstr>
      <vt:lpstr>Calibri</vt:lpstr>
      <vt:lpstr>Cambria Math</vt:lpstr>
      <vt:lpstr>Montserrat Medium</vt:lpstr>
      <vt:lpstr>Wingdings</vt:lpstr>
      <vt:lpstr>AAU PowerPoint</vt:lpstr>
      <vt:lpstr>Test Results </vt:lpstr>
      <vt:lpstr>Test setup</vt:lpstr>
      <vt:lpstr>Test setup</vt:lpstr>
      <vt:lpstr>PV panel curves </vt:lpstr>
      <vt:lpstr>PV panel curves</vt:lpstr>
      <vt:lpstr>Standard Test Conditions (STC)</vt:lpstr>
      <vt:lpstr>Standard Test Conditions (STC)</vt:lpstr>
      <vt:lpstr>Boundary between modes of operation</vt:lpstr>
      <vt:lpstr>Boundary between modes of operation</vt:lpstr>
      <vt:lpstr>Sudden change in irradiance</vt:lpstr>
      <vt:lpstr>Sudden change in temperature</vt:lpstr>
      <vt:lpstr>Comparison simulation and experiments</vt:lpstr>
      <vt:lpstr>Efficiency of the converter</vt:lpstr>
      <vt:lpstr>Thermal test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estefania ruiz arenaza</cp:lastModifiedBy>
  <cp:revision>538</cp:revision>
  <cp:lastPrinted>2017-03-09T03:48:56Z</cp:lastPrinted>
  <dcterms:created xsi:type="dcterms:W3CDTF">2016-11-10T06:07:03Z</dcterms:created>
  <dcterms:modified xsi:type="dcterms:W3CDTF">2019-01-10T08:30:05Z</dcterms:modified>
</cp:coreProperties>
</file>